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60" r:id="rId2"/>
    <p:sldId id="256" r:id="rId3"/>
    <p:sldId id="261" r:id="rId4"/>
    <p:sldId id="268" r:id="rId5"/>
    <p:sldId id="269" r:id="rId6"/>
    <p:sldId id="276" r:id="rId7"/>
    <p:sldId id="270" r:id="rId8"/>
    <p:sldId id="271" r:id="rId9"/>
    <p:sldId id="272" r:id="rId10"/>
    <p:sldId id="273" r:id="rId11"/>
    <p:sldId id="274" r:id="rId12"/>
    <p:sldId id="275" r:id="rId13"/>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00FF00"/>
    <a:srgbClr val="FF257D"/>
    <a:srgbClr val="7C7CFC"/>
    <a:srgbClr val="FF85B6"/>
    <a:srgbClr val="FF3737"/>
    <a:srgbClr val="FF9D5B"/>
    <a:srgbClr val="69FFAD"/>
    <a:srgbClr val="FCBAB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47" d="100"/>
          <a:sy n="47" d="100"/>
        </p:scale>
        <p:origin x="72"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7311"/>
          </a:xfrm>
          <a:prstGeom prst="rect">
            <a:avLst/>
          </a:prstGeom>
        </p:spPr>
        <p:txBody>
          <a:bodyPr vert="horz" lIns="91440" tIns="45720" rIns="91440" bIns="45720" rtlCol="0"/>
          <a:lstStyle>
            <a:lvl1pPr algn="r">
              <a:defRPr sz="1200"/>
            </a:lvl1pPr>
          </a:lstStyle>
          <a:p>
            <a:fld id="{5734D7A5-08F8-4CDE-BBD9-A4BCA7B90EF0}" type="datetimeFigureOut">
              <a:rPr lang="en-US" smtClean="0"/>
              <a:t>2/23/2017</a:t>
            </a:fld>
            <a:endParaRPr lang="en-US"/>
          </a:p>
        </p:txBody>
      </p:sp>
      <p:sp>
        <p:nvSpPr>
          <p:cNvPr id="4" name="Footer Placeholder 3"/>
          <p:cNvSpPr>
            <a:spLocks noGrp="1"/>
          </p:cNvSpPr>
          <p:nvPr>
            <p:ph type="ftr" sz="quarter" idx="2"/>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4"/>
            <a:ext cx="2971800" cy="467310"/>
          </a:xfrm>
          <a:prstGeom prst="rect">
            <a:avLst/>
          </a:prstGeom>
        </p:spPr>
        <p:txBody>
          <a:bodyPr vert="horz" lIns="91440" tIns="45720" rIns="91440" bIns="45720" rtlCol="0" anchor="b"/>
          <a:lstStyle>
            <a:lvl1pPr algn="r">
              <a:defRPr sz="1200"/>
            </a:lvl1pPr>
          </a:lstStyle>
          <a:p>
            <a:fld id="{1084B026-46F4-424F-85BF-E70CE905F21C}" type="slidenum">
              <a:rPr lang="en-US" smtClean="0"/>
              <a:t>‹#›</a:t>
            </a:fld>
            <a:endParaRPr lang="en-US"/>
          </a:p>
        </p:txBody>
      </p:sp>
    </p:spTree>
    <p:extLst>
      <p:ext uri="{BB962C8B-B14F-4D97-AF65-F5344CB8AC3E}">
        <p14:creationId xmlns:p14="http://schemas.microsoft.com/office/powerpoint/2010/main" val="120295367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0A321B-4075-4778-BDEA-238EEA0BD870}"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60F48-F0D7-4CBF-8E28-68B3062F9B10}" type="slidenum">
              <a:rPr lang="en-US" smtClean="0"/>
              <a:t>‹#›</a:t>
            </a:fld>
            <a:endParaRPr lang="en-US"/>
          </a:p>
        </p:txBody>
      </p:sp>
    </p:spTree>
    <p:extLst>
      <p:ext uri="{BB962C8B-B14F-4D97-AF65-F5344CB8AC3E}">
        <p14:creationId xmlns:p14="http://schemas.microsoft.com/office/powerpoint/2010/main" val="859720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A321B-4075-4778-BDEA-238EEA0BD870}"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60F48-F0D7-4CBF-8E28-68B3062F9B10}" type="slidenum">
              <a:rPr lang="en-US" smtClean="0"/>
              <a:t>‹#›</a:t>
            </a:fld>
            <a:endParaRPr lang="en-US"/>
          </a:p>
        </p:txBody>
      </p:sp>
    </p:spTree>
    <p:extLst>
      <p:ext uri="{BB962C8B-B14F-4D97-AF65-F5344CB8AC3E}">
        <p14:creationId xmlns:p14="http://schemas.microsoft.com/office/powerpoint/2010/main" val="233988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A321B-4075-4778-BDEA-238EEA0BD870}"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60F48-F0D7-4CBF-8E28-68B3062F9B10}" type="slidenum">
              <a:rPr lang="en-US" smtClean="0"/>
              <a:t>‹#›</a:t>
            </a:fld>
            <a:endParaRPr lang="en-US"/>
          </a:p>
        </p:txBody>
      </p:sp>
    </p:spTree>
    <p:extLst>
      <p:ext uri="{BB962C8B-B14F-4D97-AF65-F5344CB8AC3E}">
        <p14:creationId xmlns:p14="http://schemas.microsoft.com/office/powerpoint/2010/main" val="18611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0A321B-4075-4778-BDEA-238EEA0BD870}"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60F48-F0D7-4CBF-8E28-68B3062F9B10}" type="slidenum">
              <a:rPr lang="en-US" smtClean="0"/>
              <a:t>‹#›</a:t>
            </a:fld>
            <a:endParaRPr lang="en-US"/>
          </a:p>
        </p:txBody>
      </p:sp>
    </p:spTree>
    <p:extLst>
      <p:ext uri="{BB962C8B-B14F-4D97-AF65-F5344CB8AC3E}">
        <p14:creationId xmlns:p14="http://schemas.microsoft.com/office/powerpoint/2010/main" val="1261837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0A321B-4075-4778-BDEA-238EEA0BD870}"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760F48-F0D7-4CBF-8E28-68B3062F9B10}" type="slidenum">
              <a:rPr lang="en-US" smtClean="0"/>
              <a:t>‹#›</a:t>
            </a:fld>
            <a:endParaRPr lang="en-US"/>
          </a:p>
        </p:txBody>
      </p:sp>
    </p:spTree>
    <p:extLst>
      <p:ext uri="{BB962C8B-B14F-4D97-AF65-F5344CB8AC3E}">
        <p14:creationId xmlns:p14="http://schemas.microsoft.com/office/powerpoint/2010/main" val="121814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0A321B-4075-4778-BDEA-238EEA0BD870}"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60F48-F0D7-4CBF-8E28-68B3062F9B10}" type="slidenum">
              <a:rPr lang="en-US" smtClean="0"/>
              <a:t>‹#›</a:t>
            </a:fld>
            <a:endParaRPr lang="en-US"/>
          </a:p>
        </p:txBody>
      </p:sp>
    </p:spTree>
    <p:extLst>
      <p:ext uri="{BB962C8B-B14F-4D97-AF65-F5344CB8AC3E}">
        <p14:creationId xmlns:p14="http://schemas.microsoft.com/office/powerpoint/2010/main" val="169273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0A321B-4075-4778-BDEA-238EEA0BD870}" type="datetimeFigureOut">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760F48-F0D7-4CBF-8E28-68B3062F9B10}" type="slidenum">
              <a:rPr lang="en-US" smtClean="0"/>
              <a:t>‹#›</a:t>
            </a:fld>
            <a:endParaRPr lang="en-US"/>
          </a:p>
        </p:txBody>
      </p:sp>
    </p:spTree>
    <p:extLst>
      <p:ext uri="{BB962C8B-B14F-4D97-AF65-F5344CB8AC3E}">
        <p14:creationId xmlns:p14="http://schemas.microsoft.com/office/powerpoint/2010/main" val="1591152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0A321B-4075-4778-BDEA-238EEA0BD870}" type="datetimeFigureOut">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760F48-F0D7-4CBF-8E28-68B3062F9B10}" type="slidenum">
              <a:rPr lang="en-US" smtClean="0"/>
              <a:t>‹#›</a:t>
            </a:fld>
            <a:endParaRPr lang="en-US"/>
          </a:p>
        </p:txBody>
      </p:sp>
    </p:spTree>
    <p:extLst>
      <p:ext uri="{BB962C8B-B14F-4D97-AF65-F5344CB8AC3E}">
        <p14:creationId xmlns:p14="http://schemas.microsoft.com/office/powerpoint/2010/main" val="203053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A321B-4075-4778-BDEA-238EEA0BD870}" type="datetimeFigureOut">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760F48-F0D7-4CBF-8E28-68B3062F9B10}" type="slidenum">
              <a:rPr lang="en-US" smtClean="0"/>
              <a:t>‹#›</a:t>
            </a:fld>
            <a:endParaRPr lang="en-US"/>
          </a:p>
        </p:txBody>
      </p:sp>
    </p:spTree>
    <p:extLst>
      <p:ext uri="{BB962C8B-B14F-4D97-AF65-F5344CB8AC3E}">
        <p14:creationId xmlns:p14="http://schemas.microsoft.com/office/powerpoint/2010/main" val="3800219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A321B-4075-4778-BDEA-238EEA0BD870}"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60F48-F0D7-4CBF-8E28-68B3062F9B10}" type="slidenum">
              <a:rPr lang="en-US" smtClean="0"/>
              <a:t>‹#›</a:t>
            </a:fld>
            <a:endParaRPr lang="en-US"/>
          </a:p>
        </p:txBody>
      </p:sp>
    </p:spTree>
    <p:extLst>
      <p:ext uri="{BB962C8B-B14F-4D97-AF65-F5344CB8AC3E}">
        <p14:creationId xmlns:p14="http://schemas.microsoft.com/office/powerpoint/2010/main" val="196633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A321B-4075-4778-BDEA-238EEA0BD870}"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760F48-F0D7-4CBF-8E28-68B3062F9B10}" type="slidenum">
              <a:rPr lang="en-US" smtClean="0"/>
              <a:t>‹#›</a:t>
            </a:fld>
            <a:endParaRPr lang="en-US"/>
          </a:p>
        </p:txBody>
      </p:sp>
    </p:spTree>
    <p:extLst>
      <p:ext uri="{BB962C8B-B14F-4D97-AF65-F5344CB8AC3E}">
        <p14:creationId xmlns:p14="http://schemas.microsoft.com/office/powerpoint/2010/main" val="1440069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A321B-4075-4778-BDEA-238EEA0BD870}" type="datetimeFigureOut">
              <a:rPr lang="en-US" smtClean="0"/>
              <a:t>2/23/2017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60F48-F0D7-4CBF-8E28-68B3062F9B10}" type="slidenum">
              <a:rPr lang="en-US" smtClean="0"/>
              <a:t>‹#›</a:t>
            </a:fld>
            <a:endParaRPr lang="en-US"/>
          </a:p>
        </p:txBody>
      </p:sp>
    </p:spTree>
    <p:extLst>
      <p:ext uri="{BB962C8B-B14F-4D97-AF65-F5344CB8AC3E}">
        <p14:creationId xmlns:p14="http://schemas.microsoft.com/office/powerpoint/2010/main" val="728489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alpha val="65000"/>
          </a:srgbClr>
        </a:solidFill>
        <a:effectLst/>
      </p:bgPr>
    </p:bg>
    <p:spTree>
      <p:nvGrpSpPr>
        <p:cNvPr id="1" name=""/>
        <p:cNvGrpSpPr/>
        <p:nvPr/>
      </p:nvGrpSpPr>
      <p:grpSpPr>
        <a:xfrm>
          <a:off x="0" y="0"/>
          <a:ext cx="0" cy="0"/>
          <a:chOff x="0" y="0"/>
          <a:chExt cx="0" cy="0"/>
        </a:xfrm>
      </p:grpSpPr>
      <p:sp>
        <p:nvSpPr>
          <p:cNvPr id="2" name="TextBox 1"/>
          <p:cNvSpPr txBox="1"/>
          <p:nvPr/>
        </p:nvSpPr>
        <p:spPr>
          <a:xfrm>
            <a:off x="0" y="0"/>
            <a:ext cx="12192000" cy="5847755"/>
          </a:xfrm>
          <a:prstGeom prst="rect">
            <a:avLst/>
          </a:prstGeom>
          <a:noFill/>
        </p:spPr>
        <p:txBody>
          <a:bodyPr wrap="square" rtlCol="0">
            <a:spAutoFit/>
          </a:bodyPr>
          <a:lstStyle/>
          <a:p>
            <a:r>
              <a:rPr lang="en-US" sz="5400" dirty="0" smtClean="0">
                <a:latin typeface="Times New Roman" panose="02020603050405020304" pitchFamily="18" charset="0"/>
                <a:cs typeface="Times New Roman" panose="02020603050405020304" pitchFamily="18" charset="0"/>
              </a:rPr>
              <a:t>                 The Bill of Rights</a:t>
            </a:r>
            <a:endParaRPr lang="en-US" sz="54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        The first 10 amendments to the Constitution</a:t>
            </a:r>
          </a:p>
          <a:p>
            <a:endParaRPr lang="en-US" sz="4000" dirty="0">
              <a:latin typeface="Times New Roman" panose="02020603050405020304" pitchFamily="18" charset="0"/>
              <a:cs typeface="Times New Roman" panose="02020603050405020304" pitchFamily="18" charset="0"/>
            </a:endParaRPr>
          </a:p>
          <a:p>
            <a:endParaRPr lang="en-US" sz="4000" dirty="0" smtClean="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sz="4000" dirty="0" smtClean="0">
              <a:latin typeface="Times New Roman" panose="02020603050405020304" pitchFamily="18" charset="0"/>
              <a:cs typeface="Times New Roman" panose="02020603050405020304" pitchFamily="18" charset="0"/>
            </a:endParaRPr>
          </a:p>
          <a:p>
            <a:endParaRPr lang="en-US" sz="4000" dirty="0">
              <a:latin typeface="Times New Roman" panose="02020603050405020304" pitchFamily="18" charset="0"/>
              <a:cs typeface="Times New Roman" panose="02020603050405020304" pitchFamily="18" charset="0"/>
            </a:endParaRPr>
          </a:p>
          <a:p>
            <a:endParaRPr lang="en-US" sz="40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     Addressing individual freedoms of all Americans.</a:t>
            </a:r>
            <a:endParaRPr lang="en-US" sz="40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3259568" y="1631239"/>
            <a:ext cx="4679408" cy="3355047"/>
          </a:xfrm>
          <a:prstGeom prst="rect">
            <a:avLst/>
          </a:prstGeom>
        </p:spPr>
      </p:pic>
    </p:spTree>
    <p:extLst>
      <p:ext uri="{BB962C8B-B14F-4D97-AF65-F5344CB8AC3E}">
        <p14:creationId xmlns:p14="http://schemas.microsoft.com/office/powerpoint/2010/main" val="15311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3737"/>
        </a:solidFill>
        <a:effectLst/>
      </p:bgPr>
    </p:bg>
    <p:spTree>
      <p:nvGrpSpPr>
        <p:cNvPr id="1" name=""/>
        <p:cNvGrpSpPr/>
        <p:nvPr/>
      </p:nvGrpSpPr>
      <p:grpSpPr>
        <a:xfrm>
          <a:off x="0" y="0"/>
          <a:ext cx="0" cy="0"/>
          <a:chOff x="0" y="0"/>
          <a:chExt cx="0" cy="0"/>
        </a:xfrm>
      </p:grpSpPr>
      <p:sp>
        <p:nvSpPr>
          <p:cNvPr id="2" name="Rectangle 1"/>
          <p:cNvSpPr/>
          <p:nvPr/>
        </p:nvSpPr>
        <p:spPr>
          <a:xfrm>
            <a:off x="0" y="164663"/>
            <a:ext cx="11987213" cy="6986528"/>
          </a:xfrm>
          <a:prstGeom prst="rect">
            <a:avLst/>
          </a:prstGeom>
        </p:spPr>
        <p:txBody>
          <a:bodyPr wrap="square">
            <a:spAutoFit/>
          </a:bodyPr>
          <a:lstStyle/>
          <a:p>
            <a:r>
              <a:rPr lang="en-US" sz="3200" b="1" u="sng" dirty="0" smtClean="0">
                <a:latin typeface="Times New Roman" panose="02020603050405020304" pitchFamily="18" charset="0"/>
                <a:cs typeface="Times New Roman" panose="02020603050405020304" pitchFamily="18" charset="0"/>
              </a:rPr>
              <a:t>Amendment VIII. - -Excessive Bail</a:t>
            </a:r>
            <a:r>
              <a:rPr lang="en-US" sz="3200" b="1" u="sng" dirty="0">
                <a:latin typeface="Times New Roman" panose="02020603050405020304" pitchFamily="18" charset="0"/>
                <a:cs typeface="Times New Roman" panose="02020603050405020304" pitchFamily="18" charset="0"/>
              </a:rPr>
              <a:t>, </a:t>
            </a:r>
            <a:r>
              <a:rPr lang="en-US" sz="3200" b="1" u="sng" dirty="0" smtClean="0">
                <a:latin typeface="Times New Roman" panose="02020603050405020304" pitchFamily="18" charset="0"/>
                <a:cs typeface="Times New Roman" panose="02020603050405020304" pitchFamily="18" charset="0"/>
              </a:rPr>
              <a:t>Cruel Punishment</a:t>
            </a:r>
            <a:endParaRPr lang="en-US" sz="3200" b="1" u="sng" dirty="0">
              <a:latin typeface="Times New Roman" panose="02020603050405020304" pitchFamily="18" charset="0"/>
              <a:cs typeface="Times New Roman" panose="02020603050405020304" pitchFamily="18" charset="0"/>
            </a:endParaRPr>
          </a:p>
          <a:p>
            <a:r>
              <a:rPr lang="en-US" sz="3200" b="1" i="1" dirty="0">
                <a:latin typeface="Times New Roman" panose="02020603050405020304" pitchFamily="18" charset="0"/>
                <a:cs typeface="Times New Roman" panose="02020603050405020304" pitchFamily="18" charset="0"/>
              </a:rPr>
              <a:t>Excessive bail shall not be required, nor excessive fines imposed, nor cruel and unusual punishments inflicted.</a:t>
            </a: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8th Amendment guarantees that punishments will be fair, and not cruel, and that extraordinarily large fines will not be set.</a:t>
            </a:r>
          </a:p>
          <a:p>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091363" y="1275175"/>
            <a:ext cx="4895850" cy="4006437"/>
          </a:xfrm>
          <a:prstGeom prst="rect">
            <a:avLst/>
          </a:prstGeom>
        </p:spPr>
      </p:pic>
      <p:pic>
        <p:nvPicPr>
          <p:cNvPr id="4" name="Picture 3"/>
          <p:cNvPicPr>
            <a:picLocks noChangeAspect="1"/>
          </p:cNvPicPr>
          <p:nvPr/>
        </p:nvPicPr>
        <p:blipFill>
          <a:blip r:embed="rId3"/>
          <a:stretch>
            <a:fillRect/>
          </a:stretch>
        </p:blipFill>
        <p:spPr>
          <a:xfrm>
            <a:off x="4195875" y="1785937"/>
            <a:ext cx="2168347" cy="3618487"/>
          </a:xfrm>
          <a:prstGeom prst="rect">
            <a:avLst/>
          </a:prstGeom>
        </p:spPr>
      </p:pic>
    </p:spTree>
    <p:extLst>
      <p:ext uri="{BB962C8B-B14F-4D97-AF65-F5344CB8AC3E}">
        <p14:creationId xmlns:p14="http://schemas.microsoft.com/office/powerpoint/2010/main" val="148474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C7CFC"/>
        </a:solidFill>
        <a:effectLst/>
      </p:bgPr>
    </p:bg>
    <p:spTree>
      <p:nvGrpSpPr>
        <p:cNvPr id="1" name=""/>
        <p:cNvGrpSpPr/>
        <p:nvPr/>
      </p:nvGrpSpPr>
      <p:grpSpPr>
        <a:xfrm>
          <a:off x="0" y="0"/>
          <a:ext cx="0" cy="0"/>
          <a:chOff x="0" y="0"/>
          <a:chExt cx="0" cy="0"/>
        </a:xfrm>
      </p:grpSpPr>
      <p:sp>
        <p:nvSpPr>
          <p:cNvPr id="2" name="Rectangle 1"/>
          <p:cNvSpPr/>
          <p:nvPr/>
        </p:nvSpPr>
        <p:spPr>
          <a:xfrm>
            <a:off x="242885" y="0"/>
            <a:ext cx="11472863" cy="6986528"/>
          </a:xfrm>
          <a:prstGeom prst="rect">
            <a:avLst/>
          </a:prstGeom>
        </p:spPr>
        <p:txBody>
          <a:bodyPr wrap="square">
            <a:spAutoFit/>
          </a:bodyPr>
          <a:lstStyle/>
          <a:p>
            <a:r>
              <a:rPr lang="en-US" sz="3200" b="1" u="sng" dirty="0" smtClean="0">
                <a:latin typeface="Times New Roman" panose="02020603050405020304" pitchFamily="18" charset="0"/>
                <a:cs typeface="Times New Roman" panose="02020603050405020304" pitchFamily="18" charset="0"/>
              </a:rPr>
              <a:t>Amendment IX- - </a:t>
            </a:r>
            <a:r>
              <a:rPr lang="en-US" sz="3200" b="1" u="sng" dirty="0">
                <a:latin typeface="Times New Roman" panose="02020603050405020304" pitchFamily="18" charset="0"/>
                <a:cs typeface="Times New Roman" panose="02020603050405020304" pitchFamily="18" charset="0"/>
              </a:rPr>
              <a:t>Rule of construction of Constitution</a:t>
            </a:r>
          </a:p>
          <a:p>
            <a:r>
              <a:rPr lang="en-US" sz="3200" b="1" i="1" dirty="0">
                <a:latin typeface="Times New Roman" panose="02020603050405020304" pitchFamily="18" charset="0"/>
                <a:cs typeface="Times New Roman" panose="02020603050405020304" pitchFamily="18" charset="0"/>
              </a:rPr>
              <a:t>The enumeration in the Constitution, of certain rights, shall not be construed to deny or disparage others retained by the people.</a:t>
            </a: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9th Amendment is simply a statement that other rights aside from those listed may exist, and just because they are not listed doesn't mean they can be violated.</a:t>
            </a:r>
          </a:p>
        </p:txBody>
      </p:sp>
      <p:pic>
        <p:nvPicPr>
          <p:cNvPr id="3" name="Picture 2"/>
          <p:cNvPicPr>
            <a:picLocks noChangeAspect="1"/>
          </p:cNvPicPr>
          <p:nvPr/>
        </p:nvPicPr>
        <p:blipFill>
          <a:blip r:embed="rId2"/>
          <a:stretch>
            <a:fillRect/>
          </a:stretch>
        </p:blipFill>
        <p:spPr>
          <a:xfrm>
            <a:off x="1195387" y="1713160"/>
            <a:ext cx="3433763" cy="2575322"/>
          </a:xfrm>
          <a:prstGeom prst="rect">
            <a:avLst/>
          </a:prstGeom>
        </p:spPr>
      </p:pic>
      <p:pic>
        <p:nvPicPr>
          <p:cNvPr id="4" name="Picture 3"/>
          <p:cNvPicPr>
            <a:picLocks noChangeAspect="1"/>
          </p:cNvPicPr>
          <p:nvPr/>
        </p:nvPicPr>
        <p:blipFill>
          <a:blip r:embed="rId3"/>
          <a:stretch>
            <a:fillRect/>
          </a:stretch>
        </p:blipFill>
        <p:spPr>
          <a:xfrm>
            <a:off x="5276849" y="1621481"/>
            <a:ext cx="5395913" cy="3777139"/>
          </a:xfrm>
          <a:prstGeom prst="rect">
            <a:avLst/>
          </a:prstGeom>
        </p:spPr>
      </p:pic>
    </p:spTree>
    <p:extLst>
      <p:ext uri="{BB962C8B-B14F-4D97-AF65-F5344CB8AC3E}">
        <p14:creationId xmlns:p14="http://schemas.microsoft.com/office/powerpoint/2010/main" val="3008286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D5B"/>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494085"/>
          </a:xfrm>
          <a:prstGeom prst="rect">
            <a:avLst/>
          </a:prstGeom>
        </p:spPr>
        <p:txBody>
          <a:bodyPr wrap="square">
            <a:spAutoFit/>
          </a:bodyPr>
          <a:lstStyle/>
          <a:p>
            <a:r>
              <a:rPr lang="en-US" sz="3200" b="1" u="sng" dirty="0" smtClean="0">
                <a:latin typeface="Times New Roman" panose="02020603050405020304" pitchFamily="18" charset="0"/>
                <a:cs typeface="Times New Roman" panose="02020603050405020304" pitchFamily="18" charset="0"/>
              </a:rPr>
              <a:t>Amendment X.- -Rights </a:t>
            </a:r>
            <a:r>
              <a:rPr lang="en-US" sz="3200" b="1" u="sng" dirty="0">
                <a:latin typeface="Times New Roman" panose="02020603050405020304" pitchFamily="18" charset="0"/>
                <a:cs typeface="Times New Roman" panose="02020603050405020304" pitchFamily="18" charset="0"/>
              </a:rPr>
              <a:t>of the States under Constitution</a:t>
            </a:r>
          </a:p>
          <a:p>
            <a:r>
              <a:rPr lang="en-US" sz="3200" b="1" i="1" dirty="0">
                <a:latin typeface="Times New Roman" panose="02020603050405020304" pitchFamily="18" charset="0"/>
                <a:cs typeface="Times New Roman" panose="02020603050405020304" pitchFamily="18" charset="0"/>
              </a:rPr>
              <a:t>The powers not delegated to the United States by the Constitution, nor prohibited by it to the States, are reserved to the States respectively, or to the people</a:t>
            </a:r>
            <a:r>
              <a:rPr lang="en-US" sz="3200" b="1" i="1" dirty="0" smtClean="0">
                <a:latin typeface="Times New Roman" panose="02020603050405020304" pitchFamily="18" charset="0"/>
                <a:cs typeface="Times New Roman" panose="02020603050405020304" pitchFamily="18" charset="0"/>
              </a:rPr>
              <a:t>.</a:t>
            </a:r>
          </a:p>
          <a:p>
            <a:endParaRPr lang="en-US" sz="3200" b="1" i="1" dirty="0">
              <a:latin typeface="Times New Roman" panose="02020603050405020304" pitchFamily="18" charset="0"/>
              <a:cs typeface="Times New Roman" panose="02020603050405020304" pitchFamily="18" charset="0"/>
            </a:endParaRPr>
          </a:p>
          <a:p>
            <a:endParaRPr lang="en-US" sz="3200" b="1" i="1" dirty="0" smtClean="0">
              <a:latin typeface="Times New Roman" panose="02020603050405020304" pitchFamily="18" charset="0"/>
              <a:cs typeface="Times New Roman" panose="02020603050405020304" pitchFamily="18" charset="0"/>
            </a:endParaRPr>
          </a:p>
          <a:p>
            <a:endParaRPr lang="en-US" sz="3200" b="1" i="1" dirty="0">
              <a:latin typeface="Times New Roman" panose="02020603050405020304" pitchFamily="18" charset="0"/>
              <a:cs typeface="Times New Roman" panose="02020603050405020304" pitchFamily="18" charset="0"/>
            </a:endParaRPr>
          </a:p>
          <a:p>
            <a:endParaRPr lang="en-US" sz="3200" b="1" i="1" dirty="0" smtClean="0">
              <a:latin typeface="Times New Roman" panose="02020603050405020304" pitchFamily="18" charset="0"/>
              <a:cs typeface="Times New Roman" panose="02020603050405020304" pitchFamily="18" charset="0"/>
            </a:endParaRPr>
          </a:p>
          <a:p>
            <a:endParaRPr lang="en-US" sz="3200" b="1" i="1" dirty="0">
              <a:latin typeface="Times New Roman" panose="02020603050405020304" pitchFamily="18" charset="0"/>
              <a:cs typeface="Times New Roman" panose="02020603050405020304" pitchFamily="18" charset="0"/>
            </a:endParaRPr>
          </a:p>
          <a:p>
            <a:endParaRPr lang="en-US" sz="320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10th Amendment states that any power not </a:t>
            </a:r>
            <a:r>
              <a:rPr lang="en-US" sz="3200" dirty="0" smtClean="0">
                <a:latin typeface="Times New Roman" panose="02020603050405020304" pitchFamily="18" charset="0"/>
                <a:cs typeface="Times New Roman" panose="02020603050405020304" pitchFamily="18" charset="0"/>
              </a:rPr>
              <a:t>granted </a:t>
            </a:r>
            <a:r>
              <a:rPr lang="en-US" sz="3200" dirty="0">
                <a:latin typeface="Times New Roman" panose="02020603050405020304" pitchFamily="18" charset="0"/>
                <a:cs typeface="Times New Roman" panose="02020603050405020304" pitchFamily="18" charset="0"/>
              </a:rPr>
              <a:t>to the federal government belongs to the states or to the people.</a:t>
            </a:r>
          </a:p>
        </p:txBody>
      </p:sp>
      <p:pic>
        <p:nvPicPr>
          <p:cNvPr id="3" name="Picture 2"/>
          <p:cNvPicPr>
            <a:picLocks noChangeAspect="1"/>
          </p:cNvPicPr>
          <p:nvPr/>
        </p:nvPicPr>
        <p:blipFill>
          <a:blip r:embed="rId2"/>
          <a:stretch>
            <a:fillRect/>
          </a:stretch>
        </p:blipFill>
        <p:spPr>
          <a:xfrm>
            <a:off x="2862263" y="1613937"/>
            <a:ext cx="4938713" cy="3462887"/>
          </a:xfrm>
          <a:prstGeom prst="rect">
            <a:avLst/>
          </a:prstGeom>
        </p:spPr>
      </p:pic>
    </p:spTree>
    <p:extLst>
      <p:ext uri="{BB962C8B-B14F-4D97-AF65-F5344CB8AC3E}">
        <p14:creationId xmlns:p14="http://schemas.microsoft.com/office/powerpoint/2010/main" val="1100057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alpha val="66000"/>
          </a:srgbClr>
        </a:solidFill>
        <a:effectLst/>
      </p:bgPr>
    </p:bg>
    <p:spTree>
      <p:nvGrpSpPr>
        <p:cNvPr id="1" name=""/>
        <p:cNvGrpSpPr/>
        <p:nvPr/>
      </p:nvGrpSpPr>
      <p:grpSpPr>
        <a:xfrm>
          <a:off x="0" y="0"/>
          <a:ext cx="0" cy="0"/>
          <a:chOff x="0" y="0"/>
          <a:chExt cx="0" cy="0"/>
        </a:xfrm>
      </p:grpSpPr>
      <p:sp>
        <p:nvSpPr>
          <p:cNvPr id="4" name="Rectangle 3"/>
          <p:cNvSpPr/>
          <p:nvPr/>
        </p:nvSpPr>
        <p:spPr>
          <a:xfrm>
            <a:off x="100405" y="0"/>
            <a:ext cx="12091595" cy="5262979"/>
          </a:xfrm>
          <a:prstGeom prst="rect">
            <a:avLst/>
          </a:prstGeom>
        </p:spPr>
        <p:txBody>
          <a:bodyPr wrap="square">
            <a:spAutoFit/>
          </a:bodyPr>
          <a:lstStyle/>
          <a:p>
            <a:r>
              <a:rPr lang="en-US" sz="2800" b="1" dirty="0" smtClean="0">
                <a:latin typeface="Times New Roman" panose="02020603050405020304" pitchFamily="18" charset="0"/>
                <a:cs typeface="Times New Roman" panose="02020603050405020304" pitchFamily="18" charset="0"/>
              </a:rPr>
              <a:t>Amendment 1—Freedom of Speech, Press, Assembly, Religion</a:t>
            </a:r>
          </a:p>
          <a:p>
            <a:r>
              <a:rPr lang="en-US" sz="2800" b="1" i="1" dirty="0" smtClean="0">
                <a:latin typeface="Times New Roman" panose="02020603050405020304" pitchFamily="18" charset="0"/>
                <a:cs typeface="Times New Roman" panose="02020603050405020304" pitchFamily="18" charset="0"/>
              </a:rPr>
              <a:t>Congress shall make no law respecting an establishment of religion, or prohibiting the free exercise thereof; or abridging the freedom of speech, or of the press; or the right of the people peaceably to assemble, and to petition the government for a redress of grievances.</a:t>
            </a:r>
          </a:p>
          <a:p>
            <a:endParaRPr lang="en-US" sz="2800" b="1" i="1" dirty="0">
              <a:latin typeface="Times New Roman" panose="02020603050405020304" pitchFamily="18" charset="0"/>
              <a:cs typeface="Times New Roman" panose="02020603050405020304" pitchFamily="18" charset="0"/>
            </a:endParaRPr>
          </a:p>
          <a:p>
            <a:endParaRPr lang="en-US" sz="2800" b="1" i="1" dirty="0" smtClean="0">
              <a:latin typeface="Times New Roman" panose="02020603050405020304" pitchFamily="18" charset="0"/>
              <a:cs typeface="Times New Roman" panose="02020603050405020304" pitchFamily="18" charset="0"/>
            </a:endParaRPr>
          </a:p>
          <a:p>
            <a:endParaRPr lang="en-US" sz="2800" b="1" i="1" dirty="0">
              <a:latin typeface="Times New Roman" panose="02020603050405020304" pitchFamily="18" charset="0"/>
              <a:cs typeface="Times New Roman" panose="02020603050405020304" pitchFamily="18" charset="0"/>
            </a:endParaRPr>
          </a:p>
          <a:p>
            <a:endParaRPr lang="en-US" sz="2800" b="1" i="1" dirty="0" smtClean="0">
              <a:latin typeface="Times New Roman" panose="02020603050405020304" pitchFamily="18" charset="0"/>
              <a:cs typeface="Times New Roman" panose="02020603050405020304" pitchFamily="18" charset="0"/>
            </a:endParaRPr>
          </a:p>
          <a:p>
            <a:endParaRPr lang="en-US" sz="2800" b="1" i="1" dirty="0">
              <a:latin typeface="Times New Roman" panose="02020603050405020304" pitchFamily="18" charset="0"/>
              <a:cs typeface="Times New Roman" panose="02020603050405020304" pitchFamily="18" charset="0"/>
            </a:endParaRPr>
          </a:p>
          <a:p>
            <a:endParaRPr lang="en-US" sz="2800" b="1" i="1"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
        <p:nvSpPr>
          <p:cNvPr id="6" name="Rectangle 5"/>
          <p:cNvSpPr/>
          <p:nvPr/>
        </p:nvSpPr>
        <p:spPr>
          <a:xfrm>
            <a:off x="0" y="2963327"/>
            <a:ext cx="12091595" cy="3785652"/>
          </a:xfrm>
          <a:prstGeom prst="rect">
            <a:avLst/>
          </a:prstGeom>
        </p:spPr>
        <p:txBody>
          <a:bodyPr wrap="square">
            <a:spAutoFit/>
          </a:bodyPr>
          <a:lstStyle/>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The First Amendment guarantees freedoms concerning religion, expression, assembly, and the right to petition.  It forbids Congress from both promoting one religion over others and also restricting an individual’s religious practices.  It guarantees freedom of expression by prohibiting Congress from restricting the press or the rights of individuals to speak freely.  It also guarantees the right of citizens to assemble peaceably and to petition their government. </a:t>
            </a:r>
            <a:endParaRPr lang="en-US"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422406" y="2362245"/>
            <a:ext cx="3536408" cy="2252730"/>
          </a:xfrm>
          <a:prstGeom prst="rect">
            <a:avLst/>
          </a:prstGeom>
        </p:spPr>
      </p:pic>
      <p:pic>
        <p:nvPicPr>
          <p:cNvPr id="8" name="Picture 7"/>
          <p:cNvPicPr>
            <a:picLocks noChangeAspect="1"/>
          </p:cNvPicPr>
          <p:nvPr/>
        </p:nvPicPr>
        <p:blipFill>
          <a:blip r:embed="rId3"/>
          <a:stretch>
            <a:fillRect/>
          </a:stretch>
        </p:blipFill>
        <p:spPr>
          <a:xfrm>
            <a:off x="8347936" y="2267497"/>
            <a:ext cx="3134004" cy="2347478"/>
          </a:xfrm>
          <a:prstGeom prst="rect">
            <a:avLst/>
          </a:prstGeom>
        </p:spPr>
      </p:pic>
      <p:pic>
        <p:nvPicPr>
          <p:cNvPr id="9" name="Picture 8"/>
          <p:cNvPicPr>
            <a:picLocks noChangeAspect="1"/>
          </p:cNvPicPr>
          <p:nvPr/>
        </p:nvPicPr>
        <p:blipFill>
          <a:blip r:embed="rId4"/>
          <a:stretch>
            <a:fillRect/>
          </a:stretch>
        </p:blipFill>
        <p:spPr>
          <a:xfrm>
            <a:off x="4191000" y="2857500"/>
            <a:ext cx="3810000" cy="1143000"/>
          </a:xfrm>
          <a:prstGeom prst="rect">
            <a:avLst/>
          </a:prstGeom>
        </p:spPr>
      </p:pic>
    </p:spTree>
    <p:extLst>
      <p:ext uri="{BB962C8B-B14F-4D97-AF65-F5344CB8AC3E}">
        <p14:creationId xmlns:p14="http://schemas.microsoft.com/office/powerpoint/2010/main" val="612339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6A2E"/>
        </a:solidFill>
        <a:effectLst/>
      </p:bgPr>
    </p:bg>
    <p:spTree>
      <p:nvGrpSpPr>
        <p:cNvPr id="1" name=""/>
        <p:cNvGrpSpPr/>
        <p:nvPr/>
      </p:nvGrpSpPr>
      <p:grpSpPr>
        <a:xfrm>
          <a:off x="0" y="0"/>
          <a:ext cx="0" cy="0"/>
          <a:chOff x="0" y="0"/>
          <a:chExt cx="0" cy="0"/>
        </a:xfrm>
      </p:grpSpPr>
      <p:sp>
        <p:nvSpPr>
          <p:cNvPr id="2" name="Rectangle 1"/>
          <p:cNvSpPr/>
          <p:nvPr/>
        </p:nvSpPr>
        <p:spPr>
          <a:xfrm>
            <a:off x="0" y="194562"/>
            <a:ext cx="12192000" cy="6494085"/>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Amendment </a:t>
            </a:r>
            <a:r>
              <a:rPr lang="en-US" sz="3200" b="1" dirty="0" smtClean="0">
                <a:latin typeface="Times New Roman" panose="02020603050405020304" pitchFamily="18" charset="0"/>
                <a:cs typeface="Times New Roman" panose="02020603050405020304" pitchFamily="18" charset="0"/>
              </a:rPr>
              <a:t>II- -The Right to Bear Arms</a:t>
            </a:r>
            <a:endParaRPr lang="en-US" sz="3200" b="1"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 well regulated militia, being necessary to the security of a free state, the right of the people to keep and bear arms, shall not be infringed</a:t>
            </a:r>
            <a:r>
              <a:rPr lang="en-US" sz="3200" dirty="0" smtClean="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This amendment is often debated.  Some argue it protects the rights of the</a:t>
            </a:r>
          </a:p>
          <a:p>
            <a:r>
              <a:rPr lang="en-US" sz="3200" dirty="0" smtClean="0">
                <a:latin typeface="Times New Roman" panose="02020603050405020304" pitchFamily="18" charset="0"/>
                <a:cs typeface="Times New Roman" panose="02020603050405020304" pitchFamily="18" charset="0"/>
              </a:rPr>
              <a:t>States to have militias.  Others argue that the Founder’s original intent was to protect the right of individuals to have weapons.</a:t>
            </a:r>
          </a:p>
        </p:txBody>
      </p:sp>
      <p:pic>
        <p:nvPicPr>
          <p:cNvPr id="3" name="Picture 2"/>
          <p:cNvPicPr>
            <a:picLocks noChangeAspect="1"/>
          </p:cNvPicPr>
          <p:nvPr/>
        </p:nvPicPr>
        <p:blipFill>
          <a:blip r:embed="rId2"/>
          <a:stretch>
            <a:fillRect/>
          </a:stretch>
        </p:blipFill>
        <p:spPr>
          <a:xfrm>
            <a:off x="635596" y="1695147"/>
            <a:ext cx="4649097" cy="3457766"/>
          </a:xfrm>
          <a:prstGeom prst="rect">
            <a:avLst/>
          </a:prstGeom>
        </p:spPr>
      </p:pic>
      <p:pic>
        <p:nvPicPr>
          <p:cNvPr id="4" name="Picture 3"/>
          <p:cNvPicPr>
            <a:picLocks noChangeAspect="1"/>
          </p:cNvPicPr>
          <p:nvPr/>
        </p:nvPicPr>
        <p:blipFill rotWithShape="1">
          <a:blip r:embed="rId3"/>
          <a:srcRect b="4433"/>
          <a:stretch/>
        </p:blipFill>
        <p:spPr>
          <a:xfrm>
            <a:off x="5920289" y="1730114"/>
            <a:ext cx="4726643" cy="3387831"/>
          </a:xfrm>
          <a:prstGeom prst="rect">
            <a:avLst/>
          </a:prstGeom>
        </p:spPr>
      </p:pic>
    </p:spTree>
    <p:extLst>
      <p:ext uri="{BB962C8B-B14F-4D97-AF65-F5344CB8AC3E}">
        <p14:creationId xmlns:p14="http://schemas.microsoft.com/office/powerpoint/2010/main" val="287358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Rectangle 1"/>
          <p:cNvSpPr/>
          <p:nvPr/>
        </p:nvSpPr>
        <p:spPr>
          <a:xfrm>
            <a:off x="176010" y="91972"/>
            <a:ext cx="11822806" cy="6494085"/>
          </a:xfrm>
          <a:prstGeom prst="rect">
            <a:avLst/>
          </a:prstGeom>
        </p:spPr>
        <p:txBody>
          <a:bodyPr wrap="square">
            <a:spAutoFit/>
          </a:bodyPr>
          <a:lstStyle/>
          <a:p>
            <a:r>
              <a:rPr lang="en-US" sz="3200" b="1" u="sng" dirty="0" smtClean="0">
                <a:latin typeface="Times New Roman" panose="02020603050405020304" pitchFamily="18" charset="0"/>
                <a:cs typeface="Times New Roman" panose="02020603050405020304" pitchFamily="18" charset="0"/>
              </a:rPr>
              <a:t>Amendment III- -The Quartering of Soldiers</a:t>
            </a:r>
          </a:p>
          <a:p>
            <a:r>
              <a:rPr lang="en-US" sz="3200" b="1" i="1" dirty="0" smtClean="0">
                <a:latin typeface="Times New Roman" panose="02020603050405020304" pitchFamily="18" charset="0"/>
                <a:cs typeface="Times New Roman" panose="02020603050405020304" pitchFamily="18" charset="0"/>
              </a:rPr>
              <a:t>No </a:t>
            </a:r>
            <a:r>
              <a:rPr lang="en-US" sz="3200" b="1" i="1" dirty="0">
                <a:latin typeface="Times New Roman" panose="02020603050405020304" pitchFamily="18" charset="0"/>
                <a:cs typeface="Times New Roman" panose="02020603050405020304" pitchFamily="18" charset="0"/>
              </a:rPr>
              <a:t>soldier shall, in time of peace be quartered in any house, without the consent of the owner, nor in time of war, but in a manner to be prescribed by law.</a:t>
            </a: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3rd Amendment guarantees that the army cannot force homeowners house and feed soldiers.</a:t>
            </a:r>
          </a:p>
        </p:txBody>
      </p:sp>
      <p:pic>
        <p:nvPicPr>
          <p:cNvPr id="3" name="Picture 2"/>
          <p:cNvPicPr>
            <a:picLocks noChangeAspect="1"/>
          </p:cNvPicPr>
          <p:nvPr/>
        </p:nvPicPr>
        <p:blipFill>
          <a:blip r:embed="rId2"/>
          <a:stretch>
            <a:fillRect/>
          </a:stretch>
        </p:blipFill>
        <p:spPr>
          <a:xfrm>
            <a:off x="8529638" y="1670038"/>
            <a:ext cx="3143250" cy="3749448"/>
          </a:xfrm>
          <a:prstGeom prst="rect">
            <a:avLst/>
          </a:prstGeom>
        </p:spPr>
      </p:pic>
      <p:pic>
        <p:nvPicPr>
          <p:cNvPr id="4" name="Picture 3"/>
          <p:cNvPicPr>
            <a:picLocks noChangeAspect="1"/>
          </p:cNvPicPr>
          <p:nvPr/>
        </p:nvPicPr>
        <p:blipFill>
          <a:blip r:embed="rId3"/>
          <a:stretch>
            <a:fillRect/>
          </a:stretch>
        </p:blipFill>
        <p:spPr>
          <a:xfrm>
            <a:off x="2314575" y="2276475"/>
            <a:ext cx="5657850" cy="3253264"/>
          </a:xfrm>
          <a:prstGeom prst="rect">
            <a:avLst/>
          </a:prstGeom>
        </p:spPr>
      </p:pic>
    </p:spTree>
    <p:extLst>
      <p:ext uri="{BB962C8B-B14F-4D97-AF65-F5344CB8AC3E}">
        <p14:creationId xmlns:p14="http://schemas.microsoft.com/office/powerpoint/2010/main" val="1082512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0"/>
            <a:ext cx="11991975" cy="6555641"/>
          </a:xfrm>
          <a:prstGeom prst="rect">
            <a:avLst/>
          </a:prstGeom>
        </p:spPr>
        <p:txBody>
          <a:bodyPr wrap="square">
            <a:spAutoFit/>
          </a:bodyPr>
          <a:lstStyle/>
          <a:p>
            <a:r>
              <a:rPr lang="en-US" sz="2800" b="1" u="sng" dirty="0" smtClean="0">
                <a:latin typeface="Times New Roman" panose="02020603050405020304" pitchFamily="18" charset="0"/>
                <a:cs typeface="Times New Roman" panose="02020603050405020304" pitchFamily="18" charset="0"/>
              </a:rPr>
              <a:t>Amendment IV.- - </a:t>
            </a:r>
            <a:r>
              <a:rPr lang="en-US" sz="2800" b="1" u="sng" dirty="0">
                <a:latin typeface="Times New Roman" panose="02020603050405020304" pitchFamily="18" charset="0"/>
                <a:cs typeface="Times New Roman" panose="02020603050405020304" pitchFamily="18" charset="0"/>
              </a:rPr>
              <a:t>Right of search and seizure regulated</a:t>
            </a:r>
          </a:p>
          <a:p>
            <a:r>
              <a:rPr lang="en-US" sz="2800" b="1" i="1" dirty="0">
                <a:latin typeface="Times New Roman" panose="02020603050405020304" pitchFamily="18" charset="0"/>
                <a:cs typeface="Times New Roman" panose="02020603050405020304" pitchFamily="18" charset="0"/>
              </a:rPr>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4th Amendment protects the people from the government improperly taking property, papers, or people, without a valid warrant based on probable cause (good reason).</a:t>
            </a:r>
          </a:p>
        </p:txBody>
      </p:sp>
      <p:pic>
        <p:nvPicPr>
          <p:cNvPr id="4" name="Picture 3"/>
          <p:cNvPicPr>
            <a:picLocks noChangeAspect="1"/>
          </p:cNvPicPr>
          <p:nvPr/>
        </p:nvPicPr>
        <p:blipFill>
          <a:blip r:embed="rId2"/>
          <a:stretch>
            <a:fillRect/>
          </a:stretch>
        </p:blipFill>
        <p:spPr>
          <a:xfrm>
            <a:off x="4271963" y="2470452"/>
            <a:ext cx="3600449" cy="2696861"/>
          </a:xfrm>
          <a:prstGeom prst="rect">
            <a:avLst/>
          </a:prstGeom>
        </p:spPr>
      </p:pic>
      <p:pic>
        <p:nvPicPr>
          <p:cNvPr id="5" name="Picture 4"/>
          <p:cNvPicPr>
            <a:picLocks noChangeAspect="1"/>
          </p:cNvPicPr>
          <p:nvPr/>
        </p:nvPicPr>
        <p:blipFill>
          <a:blip r:embed="rId3"/>
          <a:stretch>
            <a:fillRect/>
          </a:stretch>
        </p:blipFill>
        <p:spPr>
          <a:xfrm>
            <a:off x="71438" y="2686889"/>
            <a:ext cx="4057650" cy="2480424"/>
          </a:xfrm>
          <a:prstGeom prst="rect">
            <a:avLst/>
          </a:prstGeom>
        </p:spPr>
      </p:pic>
      <p:pic>
        <p:nvPicPr>
          <p:cNvPr id="6" name="Picture 5"/>
          <p:cNvPicPr>
            <a:picLocks noChangeAspect="1"/>
          </p:cNvPicPr>
          <p:nvPr/>
        </p:nvPicPr>
        <p:blipFill>
          <a:blip r:embed="rId4"/>
          <a:stretch>
            <a:fillRect/>
          </a:stretch>
        </p:blipFill>
        <p:spPr>
          <a:xfrm>
            <a:off x="8401051" y="2306225"/>
            <a:ext cx="2686049" cy="2760432"/>
          </a:xfrm>
          <a:prstGeom prst="rect">
            <a:avLst/>
          </a:prstGeom>
        </p:spPr>
      </p:pic>
    </p:spTree>
    <p:extLst>
      <p:ext uri="{BB962C8B-B14F-4D97-AF65-F5344CB8AC3E}">
        <p14:creationId xmlns:p14="http://schemas.microsoft.com/office/powerpoint/2010/main" val="1505715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9246" y="185738"/>
            <a:ext cx="8582054" cy="6508172"/>
          </a:xfrm>
          <a:prstGeom prst="rect">
            <a:avLst/>
          </a:prstGeom>
        </p:spPr>
      </p:pic>
    </p:spTree>
    <p:extLst>
      <p:ext uri="{BB962C8B-B14F-4D97-AF65-F5344CB8AC3E}">
        <p14:creationId xmlns:p14="http://schemas.microsoft.com/office/powerpoint/2010/main" val="4221073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BABC"/>
        </a:solidFill>
        <a:effectLst/>
      </p:bgPr>
    </p:bg>
    <p:spTree>
      <p:nvGrpSpPr>
        <p:cNvPr id="1" name=""/>
        <p:cNvGrpSpPr/>
        <p:nvPr/>
      </p:nvGrpSpPr>
      <p:grpSpPr>
        <a:xfrm>
          <a:off x="0" y="0"/>
          <a:ext cx="0" cy="0"/>
          <a:chOff x="0" y="0"/>
          <a:chExt cx="0" cy="0"/>
        </a:xfrm>
      </p:grpSpPr>
      <p:sp>
        <p:nvSpPr>
          <p:cNvPr id="2" name="Rectangle 1"/>
          <p:cNvSpPr/>
          <p:nvPr/>
        </p:nvSpPr>
        <p:spPr>
          <a:xfrm>
            <a:off x="0" y="0"/>
            <a:ext cx="11944350" cy="6740307"/>
          </a:xfrm>
          <a:prstGeom prst="rect">
            <a:avLst/>
          </a:prstGeom>
        </p:spPr>
        <p:txBody>
          <a:bodyPr wrap="square">
            <a:spAutoFit/>
          </a:bodyPr>
          <a:lstStyle/>
          <a:p>
            <a:r>
              <a:rPr lang="en-US" sz="2400" b="1" u="sng" dirty="0" smtClean="0">
                <a:latin typeface="Times New Roman" panose="02020603050405020304" pitchFamily="18" charset="0"/>
                <a:cs typeface="Times New Roman" panose="02020603050405020304" pitchFamily="18" charset="0"/>
              </a:rPr>
              <a:t>Amendment V.- -</a:t>
            </a:r>
            <a:r>
              <a:rPr lang="en-US" sz="2400" b="1" u="sng" dirty="0" err="1" smtClean="0">
                <a:latin typeface="Times New Roman" panose="02020603050405020304" pitchFamily="18" charset="0"/>
                <a:cs typeface="Times New Roman" panose="02020603050405020304" pitchFamily="18" charset="0"/>
              </a:rPr>
              <a:t>Provisons</a:t>
            </a:r>
            <a:r>
              <a:rPr lang="en-US" sz="2400" b="1" u="sng" dirty="0" smtClean="0">
                <a:latin typeface="Times New Roman" panose="02020603050405020304" pitchFamily="18" charset="0"/>
                <a:cs typeface="Times New Roman" panose="02020603050405020304" pitchFamily="18" charset="0"/>
              </a:rPr>
              <a:t> </a:t>
            </a:r>
            <a:r>
              <a:rPr lang="en-US" sz="2400" b="1" u="sng" dirty="0">
                <a:latin typeface="Times New Roman" panose="02020603050405020304" pitchFamily="18" charset="0"/>
                <a:cs typeface="Times New Roman" panose="02020603050405020304" pitchFamily="18" charset="0"/>
              </a:rPr>
              <a:t>concerning prosecution</a:t>
            </a:r>
          </a:p>
          <a:p>
            <a:r>
              <a:rPr lang="en-US" sz="2400" b="1" i="1" dirty="0">
                <a:latin typeface="Times New Roman" panose="02020603050405020304" pitchFamily="18" charset="0"/>
                <a:cs typeface="Times New Roman" panose="02020603050405020304" pitchFamily="18" charset="0"/>
              </a:rPr>
              <a:t>No person shall be held to answer for a capital, or otherwise infamous crime, unless on a presentment or indictment of a Grand Jury, except in cases arising in the land or naval forces, or in the militia, when in actual service in time of war or public danger; nor shall any person be subject for the same offense to be twice put in jeopardy of life or limb; nor shall be compelled in any criminal case to be a witness against himself, nor be deprived of life, liberty, or property, without due process of law; nor shall private property be taken for public use without just compensation</a:t>
            </a:r>
            <a:r>
              <a:rPr lang="en-US" sz="2400" b="1" i="1" dirty="0" smtClean="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5th Amendment protects people from being held for committing a crime unless they are properly accused of a crime, that they may not be tried twice for the same crime (double jeopardy), that you need not be forced to testify against yourself, and from property being taken without just </a:t>
            </a:r>
            <a:r>
              <a:rPr lang="en-US" sz="2400" dirty="0" smtClean="0">
                <a:latin typeface="Times New Roman" panose="02020603050405020304" pitchFamily="18" charset="0"/>
                <a:cs typeface="Times New Roman" panose="02020603050405020304" pitchFamily="18" charset="0"/>
              </a:rPr>
              <a:t>compensation (eminent domain)</a:t>
            </a:r>
            <a:endParaRPr lang="en-US"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886700" y="2734775"/>
            <a:ext cx="3557588" cy="2346812"/>
          </a:xfrm>
          <a:prstGeom prst="rect">
            <a:avLst/>
          </a:prstGeom>
        </p:spPr>
      </p:pic>
      <p:pic>
        <p:nvPicPr>
          <p:cNvPr id="4" name="Picture 3"/>
          <p:cNvPicPr>
            <a:picLocks noChangeAspect="1"/>
          </p:cNvPicPr>
          <p:nvPr/>
        </p:nvPicPr>
        <p:blipFill>
          <a:blip r:embed="rId3"/>
          <a:stretch>
            <a:fillRect/>
          </a:stretch>
        </p:blipFill>
        <p:spPr>
          <a:xfrm>
            <a:off x="3648075" y="2728912"/>
            <a:ext cx="2352675" cy="2352675"/>
          </a:xfrm>
          <a:prstGeom prst="rect">
            <a:avLst/>
          </a:prstGeom>
        </p:spPr>
      </p:pic>
    </p:spTree>
    <p:extLst>
      <p:ext uri="{BB962C8B-B14F-4D97-AF65-F5344CB8AC3E}">
        <p14:creationId xmlns:p14="http://schemas.microsoft.com/office/powerpoint/2010/main" val="3261688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ectangle 1"/>
          <p:cNvSpPr/>
          <p:nvPr/>
        </p:nvSpPr>
        <p:spPr>
          <a:xfrm>
            <a:off x="0" y="0"/>
            <a:ext cx="11801475" cy="6740307"/>
          </a:xfrm>
          <a:prstGeom prst="rect">
            <a:avLst/>
          </a:prstGeom>
        </p:spPr>
        <p:txBody>
          <a:bodyPr wrap="square">
            <a:spAutoFit/>
          </a:bodyPr>
          <a:lstStyle/>
          <a:p>
            <a:r>
              <a:rPr lang="en-US" sz="2400" b="1" u="sng" dirty="0" smtClean="0">
                <a:latin typeface="Times New Roman" panose="02020603050405020304" pitchFamily="18" charset="0"/>
                <a:cs typeface="Times New Roman" panose="02020603050405020304" pitchFamily="18" charset="0"/>
              </a:rPr>
              <a:t>Amendment VI.- -Right </a:t>
            </a:r>
            <a:r>
              <a:rPr lang="en-US" sz="2400" b="1" u="sng" dirty="0">
                <a:latin typeface="Times New Roman" panose="02020603050405020304" pitchFamily="18" charset="0"/>
                <a:cs typeface="Times New Roman" panose="02020603050405020304" pitchFamily="18" charset="0"/>
              </a:rPr>
              <a:t>to a speedy trial, witnesses, etc.</a:t>
            </a:r>
          </a:p>
          <a:p>
            <a:r>
              <a:rPr lang="en-US" sz="2400" b="1" i="1" dirty="0">
                <a:latin typeface="Times New Roman" panose="02020603050405020304" pitchFamily="18" charset="0"/>
                <a:cs typeface="Times New Roman" panose="02020603050405020304" pitchFamily="18" charset="0"/>
              </a:rPr>
              <a:t>In 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a:t>
            </a:r>
            <a:r>
              <a:rPr lang="en-US" sz="2400" b="1" i="1" dirty="0" smtClean="0">
                <a:latin typeface="Times New Roman" panose="02020603050405020304" pitchFamily="18" charset="0"/>
                <a:cs typeface="Times New Roman" panose="02020603050405020304" pitchFamily="18" charset="0"/>
              </a:rPr>
              <a:t>.</a:t>
            </a:r>
          </a:p>
          <a:p>
            <a:endParaRPr lang="en-US" sz="2400" b="1" i="1" dirty="0">
              <a:latin typeface="Times New Roman" panose="02020603050405020304" pitchFamily="18" charset="0"/>
              <a:cs typeface="Times New Roman" panose="02020603050405020304" pitchFamily="18" charset="0"/>
            </a:endParaRPr>
          </a:p>
          <a:p>
            <a:endParaRPr lang="en-US" sz="2400" b="1" i="1" dirty="0" smtClean="0">
              <a:latin typeface="Times New Roman" panose="02020603050405020304" pitchFamily="18" charset="0"/>
              <a:cs typeface="Times New Roman" panose="02020603050405020304" pitchFamily="18" charset="0"/>
            </a:endParaRPr>
          </a:p>
          <a:p>
            <a:endParaRPr lang="en-US" sz="2400" b="1" i="1" dirty="0">
              <a:latin typeface="Times New Roman" panose="02020603050405020304" pitchFamily="18" charset="0"/>
              <a:cs typeface="Times New Roman" panose="02020603050405020304" pitchFamily="18" charset="0"/>
            </a:endParaRPr>
          </a:p>
          <a:p>
            <a:endParaRPr lang="en-US" sz="2400" b="1" i="1" dirty="0" smtClean="0">
              <a:latin typeface="Times New Roman" panose="02020603050405020304" pitchFamily="18" charset="0"/>
              <a:cs typeface="Times New Roman" panose="02020603050405020304" pitchFamily="18" charset="0"/>
            </a:endParaRPr>
          </a:p>
          <a:p>
            <a:endParaRPr lang="en-US" sz="2400" b="1" i="1" dirty="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6th Amendment guarantees a speedy trial, a jury that doesn’t already think you are guilty, accused people can confront witnesses against them, and that the accused must be allowed to have a lawyer.</a:t>
            </a:r>
          </a:p>
        </p:txBody>
      </p:sp>
      <p:pic>
        <p:nvPicPr>
          <p:cNvPr id="3" name="Picture 2"/>
          <p:cNvPicPr>
            <a:picLocks noChangeAspect="1"/>
          </p:cNvPicPr>
          <p:nvPr/>
        </p:nvPicPr>
        <p:blipFill>
          <a:blip r:embed="rId2"/>
          <a:stretch>
            <a:fillRect/>
          </a:stretch>
        </p:blipFill>
        <p:spPr>
          <a:xfrm>
            <a:off x="7343775" y="2370363"/>
            <a:ext cx="4586288" cy="3039837"/>
          </a:xfrm>
          <a:prstGeom prst="rect">
            <a:avLst/>
          </a:prstGeom>
        </p:spPr>
      </p:pic>
      <p:pic>
        <p:nvPicPr>
          <p:cNvPr id="4" name="Picture 3"/>
          <p:cNvPicPr>
            <a:picLocks noChangeAspect="1"/>
          </p:cNvPicPr>
          <p:nvPr/>
        </p:nvPicPr>
        <p:blipFill>
          <a:blip r:embed="rId3"/>
          <a:stretch>
            <a:fillRect/>
          </a:stretch>
        </p:blipFill>
        <p:spPr>
          <a:xfrm>
            <a:off x="1762125" y="2876550"/>
            <a:ext cx="4667250" cy="2533650"/>
          </a:xfrm>
          <a:prstGeom prst="rect">
            <a:avLst/>
          </a:prstGeom>
        </p:spPr>
      </p:pic>
    </p:spTree>
    <p:extLst>
      <p:ext uri="{BB962C8B-B14F-4D97-AF65-F5344CB8AC3E}">
        <p14:creationId xmlns:p14="http://schemas.microsoft.com/office/powerpoint/2010/main" val="3522424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9FFAD"/>
        </a:solidFill>
        <a:effectLst/>
      </p:bgPr>
    </p:bg>
    <p:spTree>
      <p:nvGrpSpPr>
        <p:cNvPr id="1" name=""/>
        <p:cNvGrpSpPr/>
        <p:nvPr/>
      </p:nvGrpSpPr>
      <p:grpSpPr>
        <a:xfrm>
          <a:off x="0" y="0"/>
          <a:ext cx="0" cy="0"/>
          <a:chOff x="0" y="0"/>
          <a:chExt cx="0" cy="0"/>
        </a:xfrm>
      </p:grpSpPr>
      <p:sp>
        <p:nvSpPr>
          <p:cNvPr id="2" name="Rectangle 1"/>
          <p:cNvSpPr/>
          <p:nvPr/>
        </p:nvSpPr>
        <p:spPr>
          <a:xfrm>
            <a:off x="381000" y="197614"/>
            <a:ext cx="11701463" cy="6555641"/>
          </a:xfrm>
          <a:prstGeom prst="rect">
            <a:avLst/>
          </a:prstGeom>
        </p:spPr>
        <p:txBody>
          <a:bodyPr wrap="square">
            <a:spAutoFit/>
          </a:bodyPr>
          <a:lstStyle/>
          <a:p>
            <a:r>
              <a:rPr lang="en-US" sz="2800" b="1" u="sng" dirty="0" smtClean="0">
                <a:latin typeface="Times New Roman" panose="02020603050405020304" pitchFamily="18" charset="0"/>
                <a:cs typeface="Times New Roman" panose="02020603050405020304" pitchFamily="18" charset="0"/>
              </a:rPr>
              <a:t>Amendment VII.- -Right </a:t>
            </a:r>
            <a:r>
              <a:rPr lang="en-US" sz="2800" b="1" u="sng" dirty="0">
                <a:latin typeface="Times New Roman" panose="02020603050405020304" pitchFamily="18" charset="0"/>
                <a:cs typeface="Times New Roman" panose="02020603050405020304" pitchFamily="18" charset="0"/>
              </a:rPr>
              <a:t>to a </a:t>
            </a:r>
            <a:r>
              <a:rPr lang="en-US" sz="2800" b="1" u="sng" dirty="0" smtClean="0">
                <a:latin typeface="Times New Roman" panose="02020603050405020304" pitchFamily="18" charset="0"/>
                <a:cs typeface="Times New Roman" panose="02020603050405020304" pitchFamily="18" charset="0"/>
              </a:rPr>
              <a:t>Trial by Jury</a:t>
            </a:r>
            <a:endParaRPr lang="en-US" sz="2800" b="1" u="sng"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In suits at common law, where the value in controversy shall exceed twenty dollars, the right of trial by jury shall be preserved, and no fact tried by a jury shall be otherwise reexamined in any court of the United States, than according to the rules of the common law.</a:t>
            </a:r>
          </a:p>
          <a:p>
            <a:endParaRPr lang="en-US" sz="2800" b="1" i="1" dirty="0" smtClean="0">
              <a:latin typeface="Times New Roman" panose="02020603050405020304" pitchFamily="18" charset="0"/>
              <a:cs typeface="Times New Roman" panose="02020603050405020304" pitchFamily="18" charset="0"/>
            </a:endParaRPr>
          </a:p>
          <a:p>
            <a:endParaRPr lang="en-US" sz="2800" b="1" i="1" dirty="0">
              <a:latin typeface="Times New Roman" panose="02020603050405020304" pitchFamily="18" charset="0"/>
              <a:cs typeface="Times New Roman" panose="02020603050405020304" pitchFamily="18" charset="0"/>
            </a:endParaRPr>
          </a:p>
          <a:p>
            <a:endParaRPr lang="en-US" sz="2800" b="1" i="1" dirty="0" smtClean="0">
              <a:latin typeface="Times New Roman" panose="02020603050405020304" pitchFamily="18" charset="0"/>
              <a:cs typeface="Times New Roman" panose="02020603050405020304" pitchFamily="18" charset="0"/>
            </a:endParaRPr>
          </a:p>
          <a:p>
            <a:endParaRPr lang="en-US" sz="2800" b="1" i="1" dirty="0">
              <a:latin typeface="Times New Roman" panose="02020603050405020304" pitchFamily="18" charset="0"/>
              <a:cs typeface="Times New Roman" panose="02020603050405020304" pitchFamily="18" charset="0"/>
            </a:endParaRPr>
          </a:p>
          <a:p>
            <a:endParaRPr lang="en-US" sz="2800" b="1" i="1" dirty="0" smtClean="0">
              <a:latin typeface="Times New Roman" panose="02020603050405020304" pitchFamily="18" charset="0"/>
              <a:cs typeface="Times New Roman" panose="02020603050405020304" pitchFamily="18" charset="0"/>
            </a:endParaRPr>
          </a:p>
          <a:p>
            <a:endParaRPr lang="en-US" sz="2800" b="1" i="1" dirty="0">
              <a:latin typeface="Times New Roman" panose="02020603050405020304" pitchFamily="18" charset="0"/>
              <a:cs typeface="Times New Roman" panose="02020603050405020304" pitchFamily="18" charset="0"/>
            </a:endParaRPr>
          </a:p>
          <a:p>
            <a:endParaRPr lang="en-US" sz="2800" b="1" i="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7th Amendment guarantees a jury trial in federal civil court cases. This type of case is normally no longer heard in federal court</a:t>
            </a:r>
            <a:r>
              <a:rPr lang="en-US" sz="2800" dirty="0" smtClean="0">
                <a:latin typeface="Times New Roman" panose="02020603050405020304" pitchFamily="18" charset="0"/>
                <a:cs typeface="Times New Roman" panose="02020603050405020304" pitchFamily="18" charset="0"/>
              </a:rPr>
              <a:t>.  The amount was changed to </a:t>
            </a:r>
          </a:p>
          <a:p>
            <a:r>
              <a:rPr lang="en-US" sz="2800" dirty="0" smtClean="0">
                <a:latin typeface="Times New Roman" panose="02020603050405020304" pitchFamily="18" charset="0"/>
                <a:cs typeface="Times New Roman" panose="02020603050405020304" pitchFamily="18" charset="0"/>
              </a:rPr>
              <a:t>$75,000.</a:t>
            </a:r>
            <a:endParaRPr lang="en-US" sz="28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586547" y="2618765"/>
            <a:ext cx="4626400" cy="2604124"/>
          </a:xfrm>
          <a:prstGeom prst="rect">
            <a:avLst/>
          </a:prstGeom>
        </p:spPr>
      </p:pic>
      <p:pic>
        <p:nvPicPr>
          <p:cNvPr id="4" name="Picture 3"/>
          <p:cNvPicPr>
            <a:picLocks noChangeAspect="1"/>
          </p:cNvPicPr>
          <p:nvPr/>
        </p:nvPicPr>
        <p:blipFill>
          <a:blip r:embed="rId3"/>
          <a:stretch>
            <a:fillRect/>
          </a:stretch>
        </p:blipFill>
        <p:spPr>
          <a:xfrm>
            <a:off x="381000" y="2618765"/>
            <a:ext cx="4203879" cy="2207036"/>
          </a:xfrm>
          <a:prstGeom prst="rect">
            <a:avLst/>
          </a:prstGeom>
        </p:spPr>
      </p:pic>
    </p:spTree>
    <p:extLst>
      <p:ext uri="{BB962C8B-B14F-4D97-AF65-F5344CB8AC3E}">
        <p14:creationId xmlns:p14="http://schemas.microsoft.com/office/powerpoint/2010/main" val="1386918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2187</TotalTime>
  <Words>1002</Words>
  <Application>Microsoft Office PowerPoint</Application>
  <PresentationFormat>Widescreen</PresentationFormat>
  <Paragraphs>115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Lovell</dc:creator>
  <cp:lastModifiedBy>Tammy Lovell</cp:lastModifiedBy>
  <cp:revision>30</cp:revision>
  <cp:lastPrinted>2015-05-12T15:56:32Z</cp:lastPrinted>
  <dcterms:created xsi:type="dcterms:W3CDTF">2015-05-12T15:46:16Z</dcterms:created>
  <dcterms:modified xsi:type="dcterms:W3CDTF">2017-02-23T16:31:24Z</dcterms:modified>
</cp:coreProperties>
</file>